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641A3-3482-4B64-A454-563E4EFBA2FE}" type="datetimeFigureOut">
              <a:rPr lang="ru-RU" smtClean="0"/>
              <a:pPr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581DA-1D8F-4F01-8CB0-162ED966A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nsultant.ru/document/cons_doc_LAW_296538/619697669f6a3fec31c1804fb0d1ce65142a36a1/#dst103294" TargetMode="External"/><Relationship Id="rId3" Type="http://schemas.openxmlformats.org/officeDocument/2006/relationships/hyperlink" Target="http://www.consultant.ru/document/cons_doc_LAW_296536/a0182fc43a8bbf8974658cda72c860ddfb210c52/#dst100059" TargetMode="External"/><Relationship Id="rId7" Type="http://schemas.openxmlformats.org/officeDocument/2006/relationships/hyperlink" Target="http://www.consultant.ru/document/cons_doc_LAW_33936/8bf43d584df4ac39ddec19c36e7654dce95bdb62/#dst100064" TargetMode="External"/><Relationship Id="rId2" Type="http://schemas.openxmlformats.org/officeDocument/2006/relationships/hyperlink" Target="http://www.consultant.ru/document/cons_doc_LAW_296538/619697669f6a3fec31c1804fb0d1ce65142a36a1/#dst10092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nsultant.ru/document/cons_doc_LAW_296538/2b4a9223f2eaa1480f1d79c3ca61d4b96472072d/#dst101011" TargetMode="External"/><Relationship Id="rId5" Type="http://schemas.openxmlformats.org/officeDocument/2006/relationships/hyperlink" Target="http://www.consultant.ru/document/cons_doc_LAW_289329/073c57b2e4ac342abbe030464fb7f284ac4b0fb1/#dst100098" TargetMode="External"/><Relationship Id="rId4" Type="http://schemas.openxmlformats.org/officeDocument/2006/relationships/hyperlink" Target="http://www.consultant.ru/document/cons_doc_LAW_296536/a0182fc43a8bbf8974658cda72c860ddfb210c52/#dst10006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33936/8bf43d584df4ac39ddec19c36e7654dce95bdb62/#dst10006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</a:t>
            </a:r>
          </a:p>
        </p:txBody>
      </p:sp>
      <p:pic>
        <p:nvPicPr>
          <p:cNvPr id="5" name="Содержимое 4" descr="orig_192_12979141357NTH58DzG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3175" y="2214554"/>
            <a:ext cx="6677650" cy="3911609"/>
          </a:xfrm>
        </p:spPr>
      </p:pic>
      <p:sp>
        <p:nvSpPr>
          <p:cNvPr id="4" name="TextBox 3"/>
          <p:cNvSpPr txBox="1"/>
          <p:nvPr/>
        </p:nvSpPr>
        <p:spPr>
          <a:xfrm>
            <a:off x="5643570" y="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Преподаватель Выдрина Е.Ю.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работника, не прошедшего установленном порядке обучение проверку знаний и навыков области охраны труда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71488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500" i="1" dirty="0"/>
              <a:t>Минтруда России и Минобразования России от 13.01.03 №1/29 </a:t>
            </a:r>
            <a:r>
              <a:rPr lang="ru-RU" sz="4500" dirty="0"/>
              <a:t>утвержден Порядок обучения по охране труда и проверки знаний требований охраны труда работников организаций , который обязателен для исполнения работодателями и работниками. Обучению по охране труда и проверке знаний требований охраны труда в соответствии с ч. 1 ст. 225 ТК РФ подлежат все работники, в том числе руководитель организации, а также работодатели - индивидуальные предприниматели.</a:t>
            </a:r>
          </a:p>
          <a:p>
            <a:pPr>
              <a:buNone/>
            </a:pPr>
            <a:r>
              <a:rPr lang="ru-RU" sz="4500" dirty="0"/>
              <a:t>Со всеми принимаемыми на работу лицами, а также с работниками, переводимыми на другую работу, работодатель обязан проводить инструктаж по охране труда.</a:t>
            </a:r>
          </a:p>
          <a:p>
            <a:pPr>
              <a:buNone/>
            </a:pPr>
            <a:r>
              <a:rPr lang="ru-RU" sz="4500" dirty="0"/>
              <a:t>Работодатель организует проведение периодического, </a:t>
            </a:r>
            <a:r>
              <a:rPr lang="ru-RU" sz="4500" i="1" dirty="0"/>
              <a:t>не реже одного раза в год, </a:t>
            </a:r>
            <a:r>
              <a:rPr lang="ru-RU" sz="4500" dirty="0"/>
              <a:t>обучения работников рабочих профессий оказанию первой помощи пострадавшим.</a:t>
            </a:r>
          </a:p>
          <a:p>
            <a:pPr>
              <a:buNone/>
            </a:pPr>
            <a:r>
              <a:rPr lang="ru-RU" sz="4500" dirty="0"/>
              <a:t>1. Фиксируем факт не прохождения работником обучения и проверки знаний и навыков в области охраны труда</a:t>
            </a:r>
          </a:p>
          <a:p>
            <a:pPr>
              <a:buNone/>
            </a:pPr>
            <a:r>
              <a:rPr lang="ru-RU" sz="4500" dirty="0"/>
              <a:t>2. Получаем объяснение работника по факту </a:t>
            </a:r>
            <a:r>
              <a:rPr lang="ru-RU" sz="4500" dirty="0" err="1"/>
              <a:t>непрохождения</a:t>
            </a:r>
            <a:r>
              <a:rPr lang="ru-RU" sz="4500" dirty="0"/>
              <a:t> им обучения и проверки знаний и навыков в области охраны труда</a:t>
            </a:r>
          </a:p>
          <a:p>
            <a:pPr>
              <a:buNone/>
            </a:pPr>
            <a:r>
              <a:rPr lang="ru-RU" sz="4500" dirty="0"/>
              <a:t>3. Оформляем отстранение от работы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работника, не прошедшего в установленном порядке обязательный медицинский осмотр (обследование), а также обязательное психиатрическое освидетельствование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6866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В соответствии со ст. 69 ТК РФ при заключении трудового договора обязательному предварительному медицинскому осмотру (обследованию) подлежат лица, не достигшие возраста 18 лет, а также иные лица в случаях, предусмотренных ТК РФ и иными федеральными законами.</a:t>
            </a:r>
          </a:p>
          <a:p>
            <a:pPr>
              <a:buNone/>
            </a:pPr>
            <a:r>
              <a:rPr lang="ru-RU" dirty="0"/>
              <a:t>В соответствии со ст. 213 ТК РФ работники, занятые на тяжелых работах и на работах с вредными и (или) опасными условиями труда (в том числе на подземных работах), а также на работах, связанных с движением транспорта, проходят за счет средств работодателя обязательные предварительные (при поступлении на работу) и периодические (для лиц в возрасте до 21 года - ежегодные) медицинские осмотры (обследования) с целью определения пригодности этих работников для выполнения поручаемой работы и предупреждения профессиональных заболеваний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при выявлении в соответствии  с медицинским заключением</a:t>
            </a:r>
            <a:b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противопоказаний для выполнения  работником  работы, обусловленной</a:t>
            </a:r>
            <a:b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трудовым договором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4291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В соответствии со ст. 212 ТК РФ работодатель обязан обеспечить недопущение работников к исполнению ими трудовых обязанностей в случае наличия медицинских противопоказаний</a:t>
            </a:r>
          </a:p>
          <a:p>
            <a:pPr marL="514350" indent="-514350">
              <a:buAutoNum type="arabicPeriod"/>
            </a:pPr>
            <a:r>
              <a:rPr lang="ru-RU" dirty="0"/>
              <a:t>Фиксируем факт наличия противопоказаний для выполнения работником работы, обусловленной трудовым договором. </a:t>
            </a:r>
          </a:p>
          <a:p>
            <a:pPr marL="514350" indent="-514350">
              <a:buNone/>
            </a:pPr>
            <a:r>
              <a:rPr lang="ru-RU" dirty="0"/>
              <a:t>Как правило, о наличии медицинских противопоказаний работодатель узнает из </a:t>
            </a:r>
            <a:r>
              <a:rPr lang="ru-RU" i="1" dirty="0"/>
              <a:t>заявления </a:t>
            </a:r>
            <a:r>
              <a:rPr lang="ru-RU" dirty="0"/>
              <a:t>работника с приложенным к нему </a:t>
            </a:r>
            <a:r>
              <a:rPr lang="ru-RU" i="1" dirty="0"/>
              <a:t>медицинским заключением</a:t>
            </a:r>
          </a:p>
          <a:p>
            <a:pPr marL="514350" indent="-514350">
              <a:buNone/>
            </a:pPr>
            <a:r>
              <a:rPr lang="ru-RU" i="1" dirty="0"/>
              <a:t>2. </a:t>
            </a:r>
            <a:r>
              <a:rPr lang="ru-RU" dirty="0"/>
              <a:t>Оформляем отстранение от работы. </a:t>
            </a:r>
          </a:p>
          <a:p>
            <a:pPr marL="514350" indent="-514350">
              <a:buNone/>
            </a:pPr>
            <a:r>
              <a:rPr lang="ru-RU" dirty="0"/>
              <a:t>Отстранение производится на </a:t>
            </a:r>
            <a:r>
              <a:rPr lang="ru-RU" i="1" dirty="0"/>
              <a:t>срок до решения вопроса о переводе работника на другую работу, </a:t>
            </a:r>
            <a:r>
              <a:rPr lang="ru-RU" dirty="0"/>
              <a:t>или до отстранения его от работы </a:t>
            </a:r>
            <a:r>
              <a:rPr lang="ru-RU" i="1" dirty="0"/>
              <a:t>на весь срок, указанный в медицинском заключении, </a:t>
            </a:r>
            <a:r>
              <a:rPr lang="ru-RU" dirty="0"/>
              <a:t>или </a:t>
            </a:r>
            <a:r>
              <a:rPr lang="ru-RU" i="1" dirty="0"/>
              <a:t>до прекращения трудового договора.</a:t>
            </a:r>
          </a:p>
          <a:p>
            <a:pPr>
              <a:buNone/>
            </a:pPr>
            <a:r>
              <a:rPr lang="ru-RU" i="1" dirty="0"/>
              <a:t>3. </a:t>
            </a:r>
            <a:r>
              <a:rPr lang="ru-RU" dirty="0"/>
              <a:t>Предлагаем работнику перевод на другую имеющуюся у работодателя работу, не противопоказанную работнику  по состоянию здоровья или уведомляем работника  об отсутствии подходящей работы</a:t>
            </a:r>
          </a:p>
          <a:p>
            <a:pPr>
              <a:buNone/>
            </a:pPr>
            <a:endParaRPr lang="ru-RU" dirty="0"/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в случае приостановления действия на срок до двух месяцев специального права работника, если это влечет за собой невозможность исполнения работником обязанностей по трудовому договору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Лишение или приостановление на срок </a:t>
            </a:r>
            <a:r>
              <a:rPr lang="ru-RU" i="1" dirty="0"/>
              <a:t>более двух месяцев </a:t>
            </a:r>
            <a:r>
              <a:rPr lang="ru-RU" dirty="0"/>
              <a:t>специального права работника влечет прекращение трудового договора по п. 9 ч. 1 ст. 83 ТК РФ, если невозможно перевести работника с его письменного согласия на другую имеющуюся у работодателя работу. </a:t>
            </a:r>
          </a:p>
          <a:p>
            <a:pPr>
              <a:buNone/>
            </a:pPr>
            <a:r>
              <a:rPr lang="ru-RU" dirty="0"/>
              <a:t>При приостановлении специального права на срок </a:t>
            </a:r>
            <a:r>
              <a:rPr lang="ru-RU" i="1" dirty="0"/>
              <a:t>до двух месяцев </a:t>
            </a:r>
            <a:r>
              <a:rPr lang="ru-RU" dirty="0"/>
              <a:t>работодатель обязан отстранить работника от работы с соблюдением следующей процедуры:</a:t>
            </a:r>
          </a:p>
          <a:p>
            <a:pPr marL="514350" indent="-514350">
              <a:buAutoNum type="arabicPeriod"/>
            </a:pPr>
            <a:r>
              <a:rPr lang="ru-RU" dirty="0"/>
              <a:t>Фиксируем факт приостановления действия на срок до двух месяцев специального права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Предлагаем работнику временный перевод на другую работу</a:t>
            </a:r>
          </a:p>
          <a:p>
            <a:pPr marL="514350" indent="-514350">
              <a:buAutoNum type="arabicPeriod"/>
            </a:pPr>
            <a:r>
              <a:rPr lang="ru-RU" dirty="0"/>
              <a:t>Оформляем временный перевод на другую работу</a:t>
            </a:r>
          </a:p>
          <a:p>
            <a:pPr marL="514350" indent="-51435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                            работник не согласен на временный перевод</a:t>
            </a:r>
          </a:p>
          <a:p>
            <a:pPr marL="514350" indent="-514350">
              <a:buNone/>
            </a:pPr>
            <a:r>
              <a:rPr lang="ru-RU" dirty="0"/>
              <a:t>4. Оформляем отстранение от работы</a:t>
            </a:r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по требованию органов или должностных лиц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/>
              <a:t>Работодатель обязан отстранять работников от работы по требованию органов и должностных лиц в том случае, если эти органы и должностные лица уполномочены на это федеральными законами и иными нормативными правовыми актами.</a:t>
            </a:r>
          </a:p>
          <a:p>
            <a:pPr>
              <a:buNone/>
            </a:pPr>
            <a:r>
              <a:rPr lang="ru-RU" dirty="0"/>
              <a:t>Например, государственные инспекторы труда при осуществлении </a:t>
            </a:r>
            <a:r>
              <a:rPr lang="ru-RU" dirty="0" err="1"/>
              <a:t>надзорно-контрольной</a:t>
            </a:r>
            <a:r>
              <a:rPr lang="ru-RU" dirty="0"/>
              <a:t> деятельности имеют право предъявлять работодателям и их представителям обязательные для исполнения предписания об отстранении от должности в установленном порядке должностных лиц, виновных в нарушении законов и иных правовых актов, содержащих нормы трудового права, а также об отстранении от работы лиц, не прошедших в установленном порядке обучение безопасным методам и приемам выполнения работ, инструктаж по охране труда, стажировку на рабочих местах и проверку знания требований охраны труда (ст. 357 ТК РФ).</a:t>
            </a:r>
          </a:p>
          <a:p>
            <a:pPr>
              <a:buNone/>
            </a:pPr>
            <a:r>
              <a:rPr lang="ru-RU" dirty="0"/>
              <a:t>Главные государственные санитарные врачи и их заместители вправе выносить постановления об отстранении от работы лиц, являющихся носителями возбудителей инфекционных заболеваний в связи с особенностями производства, в котором они заняты, или выполняемой ими работы.</a:t>
            </a:r>
          </a:p>
          <a:p>
            <a:pPr>
              <a:buNone/>
            </a:pPr>
            <a:r>
              <a:rPr lang="ru-RU" dirty="0"/>
              <a:t>В соответствии со </a:t>
            </a:r>
            <a:r>
              <a:rPr lang="ru-RU" i="1" dirty="0"/>
              <a:t>ст. 114 УПК РФ </a:t>
            </a:r>
            <a:r>
              <a:rPr lang="ru-RU" dirty="0"/>
              <a:t>в случае привлечения должностного лица в качестве обвиняемого и при необходимости его временного отстранения от должности дознаватель или следователь с согласия прокурора возбуждает перед судом по месту производства предварительного расследования соответствующее ходатайство о временном отстранении.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472518" cy="65008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b="1" dirty="0"/>
              <a:t>Статья 114. Временное отстранение от должности</a:t>
            </a:r>
          </a:p>
          <a:p>
            <a:pPr>
              <a:buNone/>
            </a:pPr>
            <a:r>
              <a:rPr lang="ru-RU" sz="1400" b="1" dirty="0"/>
              <a:t> </a:t>
            </a:r>
            <a:r>
              <a:rPr lang="ru-RU" sz="1400" dirty="0"/>
              <a:t>1. При необходимости временного отстранения от должности подозреваемого или обвиняемого следователь с согласия руководителя следственного органа, а также дознаватель с согласия прокурора возбуждает перед судом по месту производства предварительного расследования соответствующее ходатайство, за исключением случая, предусмотренного </a:t>
            </a:r>
            <a:r>
              <a:rPr lang="ru-RU" sz="1400" dirty="0">
                <a:hlinkClick r:id="rId2"/>
              </a:rPr>
              <a:t>частью пятой</a:t>
            </a:r>
            <a:r>
              <a:rPr lang="ru-RU" sz="1400" dirty="0"/>
              <a:t> настоящей статьи.</a:t>
            </a:r>
          </a:p>
          <a:p>
            <a:pPr>
              <a:buNone/>
            </a:pPr>
            <a:r>
              <a:rPr lang="ru-RU" sz="1400" dirty="0"/>
              <a:t>2. В течение 48 часов с момента поступления ходатайства судья выносит постановление о временном отстранении подозреваемого или обвиняемого от должности или об отказе в этом.</a:t>
            </a:r>
          </a:p>
          <a:p>
            <a:pPr>
              <a:buNone/>
            </a:pPr>
            <a:r>
              <a:rPr lang="ru-RU" sz="1400" dirty="0"/>
              <a:t>3. Постановление о временном отстранении подозреваемого или обвиняемого от должности направляется по месту его работы.</a:t>
            </a:r>
          </a:p>
          <a:p>
            <a:pPr>
              <a:buNone/>
            </a:pPr>
            <a:r>
              <a:rPr lang="ru-RU" sz="1400" dirty="0"/>
              <a:t>4. Временное отстранение подозреваемого или обвиняемого от должности отменяется на основании постановления дознавателя, следователя, когда в применении этой меры отпадает необходимость.</a:t>
            </a:r>
          </a:p>
          <a:p>
            <a:pPr>
              <a:buNone/>
            </a:pPr>
            <a:r>
              <a:rPr lang="ru-RU" sz="1400" dirty="0"/>
              <a:t>5. В случае привлечения в качестве обвиняемого высшего должностного лица субъекта Российской Федерации (руководителя высшего исполнительного органа государственной власти субъекта Российской Федерации) и предъявления ему обвинения в совершении </a:t>
            </a:r>
            <a:r>
              <a:rPr lang="ru-RU" sz="1400" dirty="0">
                <a:hlinkClick r:id="rId3"/>
              </a:rPr>
              <a:t>тяжкого</a:t>
            </a:r>
            <a:r>
              <a:rPr lang="ru-RU" sz="1400" dirty="0"/>
              <a:t> или </a:t>
            </a:r>
            <a:r>
              <a:rPr lang="ru-RU" sz="1400" dirty="0">
                <a:hlinkClick r:id="rId4"/>
              </a:rPr>
              <a:t>особо тяжкого</a:t>
            </a:r>
            <a:r>
              <a:rPr lang="ru-RU" sz="1400" dirty="0"/>
              <a:t> преступления Генеральный прокурор Российской Федерации направляет Президенту Российской Федерации представление о временном отстранении от должности указанного лица. Президент Российской Федерации в течение 48 часов с момента поступления представления принимает решение о временном отстранении указанного лица от должности либо об отказе в этом.</a:t>
            </a:r>
          </a:p>
          <a:p>
            <a:pPr>
              <a:buNone/>
            </a:pPr>
            <a:r>
              <a:rPr lang="ru-RU" sz="1400" dirty="0"/>
              <a:t>6. Временно отстраненный от должности подозреваемый или обвиняемый имеет право на ежемесячное </a:t>
            </a:r>
            <a:r>
              <a:rPr lang="ru-RU" sz="1400" dirty="0">
                <a:hlinkClick r:id="rId5"/>
              </a:rPr>
              <a:t>пособие</a:t>
            </a:r>
            <a:r>
              <a:rPr lang="ru-RU" sz="1400" dirty="0"/>
              <a:t>, которое выплачивается ему в соответствии с </a:t>
            </a:r>
            <a:r>
              <a:rPr lang="ru-RU" sz="1400" dirty="0">
                <a:hlinkClick r:id="rId6"/>
              </a:rPr>
              <a:t>пунктом 8 части второй статьи 131</a:t>
            </a:r>
            <a:r>
              <a:rPr lang="ru-RU" sz="1400" dirty="0"/>
              <a:t> настоящего Кодекса.</a:t>
            </a:r>
          </a:p>
          <a:p>
            <a:endParaRPr lang="ru-RU" sz="1350" dirty="0"/>
          </a:p>
          <a:p>
            <a:pPr>
              <a:buNone/>
            </a:pPr>
            <a:r>
              <a:rPr lang="ru-RU" sz="1400" dirty="0"/>
              <a:t>8) ежемесячное государственное пособие в размере </a:t>
            </a:r>
            <a:r>
              <a:rPr lang="ru-RU" sz="1400" dirty="0">
                <a:hlinkClick r:id="rId7"/>
              </a:rPr>
              <a:t>прожиточного минимума</a:t>
            </a:r>
            <a:r>
              <a:rPr lang="ru-RU" sz="1400" dirty="0"/>
              <a:t> трудоспособного населения в целом по Российской Федерации, выплачиваемое обвиняемому, временно отстраненному от должности в порядке, установленном частью первой </a:t>
            </a:r>
            <a:r>
              <a:rPr lang="ru-RU" sz="1400" dirty="0">
                <a:hlinkClick r:id="rId8"/>
              </a:rPr>
              <a:t>статьи 114</a:t>
            </a:r>
            <a:r>
              <a:rPr lang="ru-RU" sz="1400" dirty="0"/>
              <a:t> настоящего Кодекса;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Статья 76 ТК РФ определяет отстранение от работы как недопущение работника к исполнению трудовых обязанностей без начисления ему по общему правилу заработной платы.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В период действия трудового договора могут возникнуть ситуации, когда работодатель не имеет права допускать работника к выполнению обязанностей, предусмотренных договором, а если он уже приступил к ним, отстранить его от работы в случаях, которые перечислены в ч. 1 ст. 76 ТК РФ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допускается только при наличии оснований, предусмотренных законом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500066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600" dirty="0"/>
              <a:t>В соответствии с ч. 1 ст. 76 ТК РФ работодатель обязан по собственной инициативе отстранить от работы (не допускать к работе) работника:</a:t>
            </a:r>
          </a:p>
          <a:p>
            <a:pPr lvl="0">
              <a:buNone/>
            </a:pPr>
            <a:r>
              <a:rPr lang="ru-RU" sz="3600" dirty="0"/>
              <a:t>- появившегося на работе в состоянии опьянения (алкогольного, нарко­тического или иного токсического);</a:t>
            </a:r>
          </a:p>
          <a:p>
            <a:pPr lvl="0">
              <a:buNone/>
            </a:pPr>
            <a:r>
              <a:rPr lang="ru-RU" sz="3600" dirty="0"/>
              <a:t>- не прошедшего в установленном порядке обучение и проверку знаний и навыков в области охраны труда (ст. 225 ТК РФ);</a:t>
            </a:r>
          </a:p>
          <a:p>
            <a:pPr lvl="0">
              <a:buNone/>
            </a:pPr>
            <a:r>
              <a:rPr lang="ru-RU" sz="3600" dirty="0"/>
              <a:t>- не прошедшего в установленном порядке обязательный предварительный или периодический медицинский осмотр (обследование), а также обязательное психиатрическое освидетельствование в случаях, предусмотренных федеральными законами и иными нормативными правовыми актами РФ;</a:t>
            </a:r>
          </a:p>
          <a:p>
            <a:pPr lvl="0">
              <a:buNone/>
            </a:pPr>
            <a:r>
              <a:rPr lang="ru-RU" sz="3600" dirty="0"/>
              <a:t>- при выявлении в соответствии с медицинским заключением противопоказаний для выполнения работником работы, обусловленной трудовым договором;</a:t>
            </a:r>
          </a:p>
          <a:p>
            <a:pPr lvl="0">
              <a:buNone/>
            </a:pPr>
            <a:r>
              <a:rPr lang="ru-RU" sz="3600" dirty="0"/>
              <a:t>- в случае приостановления действия на срок до двух месяцев специального права работника в соответствии с федеральными законами и ины­ми нормативными правовыми актами Российской Федерации, если это влечет за собой невозможность исполнения работником обязанностей по трудовому договору;</a:t>
            </a:r>
          </a:p>
          <a:p>
            <a:pPr lvl="0">
              <a:buNone/>
            </a:pPr>
            <a:r>
              <a:rPr lang="ru-RU" sz="3600" dirty="0"/>
              <a:t>по требованию органов и должностных лиц, уполномоченных федераль­ными законами и иными  нормативными правовыми актами;</a:t>
            </a:r>
          </a:p>
          <a:p>
            <a:pPr lvl="0">
              <a:buNone/>
            </a:pPr>
            <a:r>
              <a:rPr lang="ru-RU" sz="3600" dirty="0"/>
              <a:t>- в других случаях, предусмотренных федеральными законами и иными нормативными правовыми актами Российской Федерации.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оснований для отстранения от работы должно быть подтверждено надлежащим образом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Основания для отстранения работника от работы должны быть подтверждены соответствующими документами. Как правило, такими документами являются: </a:t>
            </a:r>
            <a:r>
              <a:rPr lang="ru-RU" i="1" dirty="0">
                <a:solidFill>
                  <a:schemeClr val="accent1"/>
                </a:solidFill>
              </a:rPr>
              <a:t>докладная записка </a:t>
            </a:r>
            <a:r>
              <a:rPr lang="ru-RU" dirty="0"/>
              <a:t>руководителя структурного подразделения (непосредственного руководителя работника), </a:t>
            </a:r>
            <a:r>
              <a:rPr lang="ru-RU" i="1" dirty="0">
                <a:solidFill>
                  <a:schemeClr val="accent1"/>
                </a:solidFill>
              </a:rPr>
              <a:t>акт</a:t>
            </a:r>
            <a:r>
              <a:rPr lang="ru-RU" i="1" dirty="0"/>
              <a:t>, </a:t>
            </a:r>
            <a:r>
              <a:rPr lang="ru-RU" dirty="0"/>
              <a:t>составленный по факту нарушений трудовой дисциплины, которые могут служить основаниями для отстранения от работы.</a:t>
            </a:r>
          </a:p>
          <a:p>
            <a:r>
              <a:rPr lang="ru-RU" dirty="0"/>
              <a:t>Основанием для отстранения являются документы уполномоченных органов или должностных лиц, медицинских учреждений.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должно быть надлежащим образом оформлено</a:t>
            </a:r>
            <a:br>
              <a:rPr lang="ru-RU" sz="3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3429024" cy="4857784"/>
          </a:xfrm>
        </p:spPr>
        <p:txBody>
          <a:bodyPr>
            <a:normAutofit fontScale="40000" lnSpcReduction="20000"/>
          </a:bodyPr>
          <a:lstStyle/>
          <a:p>
            <a:pPr marL="514350" indent="-514350">
              <a:buNone/>
            </a:pPr>
            <a:r>
              <a:rPr lang="ru-RU" sz="4200" dirty="0"/>
              <a:t>1. </a:t>
            </a:r>
            <a:r>
              <a:rPr lang="ru-RU" sz="4500" dirty="0"/>
              <a:t>Издать приказ об отстранении работника от работы</a:t>
            </a:r>
          </a:p>
          <a:p>
            <a:pPr marL="514350" indent="-514350">
              <a:buNone/>
            </a:pPr>
            <a:r>
              <a:rPr lang="ru-RU" sz="4500" dirty="0"/>
              <a:t>В </a:t>
            </a:r>
            <a:r>
              <a:rPr lang="ru-RU" sz="4500" i="1" dirty="0"/>
              <a:t>приказе  </a:t>
            </a:r>
            <a:r>
              <a:rPr lang="ru-RU" sz="4500" dirty="0"/>
              <a:t>об отстранении работника от работы указываются причина и </a:t>
            </a:r>
            <a:r>
              <a:rPr lang="ru-RU" sz="4500" i="1" dirty="0"/>
              <a:t>срок </a:t>
            </a:r>
            <a:r>
              <a:rPr lang="ru-RU" sz="4500" dirty="0"/>
              <a:t>отстранения от работы, причем чаще всего окончание срока отстранения определяется не конкретной датой, а наступлением определенного события</a:t>
            </a:r>
          </a:p>
          <a:p>
            <a:pPr marL="514350" indent="-514350">
              <a:buNone/>
            </a:pPr>
            <a:r>
              <a:rPr lang="ru-RU" sz="4500" dirty="0"/>
              <a:t>2. Ознакомить работника с приказом  об отстранении его от работы (под  роспись)</a:t>
            </a:r>
          </a:p>
          <a:p>
            <a:pPr marL="514350" indent="-514350">
              <a:buNone/>
            </a:pPr>
            <a:r>
              <a:rPr lang="ru-RU" sz="4500" dirty="0"/>
              <a:t>3. Составить акт об отказе работника ознакомиться с приказом об отстранении его от работы</a:t>
            </a:r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786182" y="1000108"/>
          <a:ext cx="5357818" cy="5857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2" imgW="5433528" imgH="7809021" progId="Word.Document.8">
                  <p:embed/>
                </p:oleObj>
              </mc:Choice>
              <mc:Fallback>
                <p:oleObj name="Document" r:id="rId2" imgW="5433528" imgH="7809021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1000108"/>
                        <a:ext cx="5357818" cy="58578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отстранения от работы заработная плата работнику не начисляется, за исключением случаев, предусмотренных законодательством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500594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случаях отстранения от работы работника, который не прошел обучение и проверку знаний и навыков в области охраны труда либо обязательный предварительный или периодический медицинский осмотр (обследование) не по своей вине, ему производится </a:t>
            </a:r>
            <a:r>
              <a:rPr lang="ru-RU" i="1" dirty="0"/>
              <a:t>оплата за все время отстранения от работы как за простой.</a:t>
            </a:r>
            <a:r>
              <a:rPr lang="ru-RU" dirty="0"/>
              <a:t>  Оплата времени простоя регулируется ст. 157 ТК РФ</a:t>
            </a:r>
          </a:p>
          <a:p>
            <a:r>
              <a:rPr lang="ru-RU" dirty="0"/>
              <a:t>Ч. 1 ст. 254 ТК РФ предусматривает, что беременным женщинам в соответствии с медицинским заключением и по их заявлению снижаются нормы выработки, нормы обслуживания либо они переводятся на другую работу, исключающую воздействие неблагоприятных производственных факторов, </a:t>
            </a:r>
            <a:r>
              <a:rPr lang="ru-RU" i="1" dirty="0"/>
              <a:t>с сохранением среднего заработка </a:t>
            </a:r>
            <a:r>
              <a:rPr lang="ru-RU" dirty="0"/>
              <a:t>по прежней работе. До предоставления беременной женщине другой работы она подлежит освобождению от работы с </a:t>
            </a:r>
            <a:r>
              <a:rPr lang="ru-RU" i="1" dirty="0"/>
              <a:t>сохранением среднего заработка </a:t>
            </a:r>
            <a:r>
              <a:rPr lang="ru-RU" dirty="0"/>
              <a:t>за все пропущенные вследствие этого рабочие дни за счет средств работодателя.</a:t>
            </a:r>
          </a:p>
          <a:p>
            <a:r>
              <a:rPr lang="ru-RU" dirty="0"/>
              <a:t>Временно отстраненный от должности в соответствии со </a:t>
            </a:r>
            <a:r>
              <a:rPr lang="ru-RU" i="1" dirty="0"/>
              <a:t>ст. 114 УПК РФ </a:t>
            </a:r>
            <a:r>
              <a:rPr lang="ru-RU" dirty="0"/>
              <a:t>подозреваемый или обвиняемый имеет право на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ежемесячное государственное пособие в размере </a:t>
            </a:r>
            <a:r>
              <a:rPr lang="ru-RU" b="0" i="0" u="sng" dirty="0">
                <a:solidFill>
                  <a:srgbClr val="1A0DAB"/>
                </a:solidFill>
                <a:effectLst/>
                <a:latin typeface="Times New Roman" panose="02020603050405020304" pitchFamily="18" charset="0"/>
                <a:hlinkClick r:id="rId2"/>
              </a:rPr>
              <a:t>прожиточного минимума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трудоспособного населения в целом по Российской Федерации,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(Размер прожиточного минимума для трудоспособного населения в целом по Российской Федерации в 2025 году составляет 19 329 рублей.)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отстранения от работы не включается в стаж работы, дающий право на ежегодный основной оплачиваемый отпуск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соответствии со ст. 121 ТК РФ время отсутствия работника на работе без уважительных причин, в том числе вследствие его отстранения от работы, не включается в стаж работы, дающий право на ежегодный основной оплачиваемый отпуск.</a:t>
            </a:r>
          </a:p>
          <a:p>
            <a:r>
              <a:rPr lang="ru-RU" i="1" dirty="0"/>
              <a:t>Время отстранения от работы работника, </a:t>
            </a:r>
            <a:r>
              <a:rPr lang="ru-RU" dirty="0"/>
              <a:t>который не прошел обучение и проверку знаний и навыков в области охраны труда либо обязательный периодический медицинский осмотр (обследование), психиатрическое освидетельствование не по своей вине, включается в стаж работы, дающий право на ежегодный основной оплачиваемый отпуск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работника от работы осуществляется на весь период времени до устранения обстоятельств, явившихся основанием для отстранения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42915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Отстранение от работы - это временное недопущение работника к исполнению трудовых обязанностей и допускается оно только </a:t>
            </a:r>
            <a:r>
              <a:rPr lang="ru-RU" i="1" dirty="0"/>
              <a:t>на период до устранения причин, </a:t>
            </a:r>
            <a:r>
              <a:rPr lang="ru-RU" dirty="0"/>
              <a:t>послуживших основанием для отстранения.</a:t>
            </a:r>
          </a:p>
          <a:p>
            <a:r>
              <a:rPr lang="ru-RU" dirty="0"/>
              <a:t>В случае когда отпало основание для отстранения от работы, работника необходимо допустить к работе.</a:t>
            </a:r>
          </a:p>
          <a:p>
            <a:pPr marL="514350" indent="-514350">
              <a:buAutoNum type="arabicPeriod"/>
            </a:pPr>
            <a:r>
              <a:rPr lang="ru-RU" dirty="0"/>
              <a:t>Издать приказ (распоряжение) о допуске работника к работе. </a:t>
            </a:r>
          </a:p>
          <a:p>
            <a:pPr marL="514350" indent="-514350">
              <a:buNone/>
            </a:pPr>
            <a:r>
              <a:rPr lang="ru-RU" dirty="0"/>
              <a:t>Издается на основании документов, подтверждающих устранение причин, послуживших основанием для отстранения работника от работы</a:t>
            </a:r>
          </a:p>
          <a:p>
            <a:pPr marL="514350" indent="-514350">
              <a:buNone/>
            </a:pPr>
            <a:r>
              <a:rPr lang="ru-RU" dirty="0"/>
              <a:t>2.  Ознакомить работника с приказом (распоряжением) о допуске к работе под роспись</a:t>
            </a:r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Отстранение от работы работника, появившегося на работе в состоянии алкогольного, наркотического или иного токсического опьянения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0059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Появление на работе в состоянии алкогольного, наркотического или иного токсического опьянения является дисциплинарным проступком, за совершение которого работник может быть привлечен к дисциплинарной ответственности, в том числе в виде увольнения по </a:t>
            </a:r>
            <a:r>
              <a:rPr lang="ru-RU" dirty="0" err="1"/>
              <a:t>подп</a:t>
            </a:r>
            <a:r>
              <a:rPr lang="ru-RU" dirty="0"/>
              <a:t>. «б» п. 6 ч. 1 ст. 81 ТК РФ</a:t>
            </a:r>
          </a:p>
          <a:p>
            <a:pPr>
              <a:buNone/>
            </a:pPr>
            <a:r>
              <a:rPr lang="ru-RU" dirty="0"/>
              <a:t>Факт появления работника на работе в состоянии опьянения должен быть доказан работодателем. К числу доказательств судебная практика относит как медицинское заключение, так и другие виды доказательств, которые должны быть оценены судом в каждом случае, например свидетельские показаниями. </a:t>
            </a:r>
          </a:p>
          <a:p>
            <a:pPr>
              <a:buNone/>
            </a:pPr>
            <a:r>
              <a:rPr lang="ru-RU" dirty="0"/>
              <a:t>В организациях транспорта основанием недопущения водителя к управлению транспортным средством являются результаты </a:t>
            </a:r>
            <a:r>
              <a:rPr lang="ru-RU" dirty="0" err="1"/>
              <a:t>предрейсового</a:t>
            </a:r>
            <a:r>
              <a:rPr lang="ru-RU" dirty="0"/>
              <a:t> наркологического контроля и медицинского осмотра работников. Решение о недопущении к работе фиксируется </a:t>
            </a:r>
            <a:r>
              <a:rPr lang="ru-RU" i="1" dirty="0"/>
              <a:t>в журнале регистрации </a:t>
            </a:r>
            <a:r>
              <a:rPr lang="ru-RU" dirty="0"/>
              <a:t>случаев отстранения от рейсов. Записи в </a:t>
            </a:r>
            <a:r>
              <a:rPr lang="ru-RU" i="1" dirty="0"/>
              <a:t>журнале </a:t>
            </a:r>
            <a:r>
              <a:rPr lang="ru-RU" dirty="0"/>
              <a:t>и являются документальным оформлением недопущения работника к работе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2085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Document</vt:lpstr>
      <vt:lpstr>Отстранение от работы</vt:lpstr>
      <vt:lpstr>Отстранение от работы</vt:lpstr>
      <vt:lpstr>Отстранение от работы допускается только при наличии оснований, предусмотренных законом </vt:lpstr>
      <vt:lpstr>Наличие оснований для отстранения от работы должно быть подтверждено надлежащим образом </vt:lpstr>
      <vt:lpstr>Отстранение от работы должно быть надлежащим образом оформлено </vt:lpstr>
      <vt:lpstr>В период отстранения от работы заработная плата работнику не начисляется, за исключением случаев, предусмотренных законодательством </vt:lpstr>
      <vt:lpstr>Время отстранения от работы не включается в стаж работы, дающий право на ежегодный основной оплачиваемый отпуск </vt:lpstr>
      <vt:lpstr>Отстранение работника от работы осуществляется на весь период времени до устранения обстоятельств, явившихся основанием для отстранения</vt:lpstr>
      <vt:lpstr>Отстранение от работы работника, появившегося на работе в состоянии алкогольного, наркотического или иного токсического опьянения </vt:lpstr>
      <vt:lpstr>Отстранение от работы работника, не прошедшего установленном порядке обучение проверку знаний и навыков области охраны труда </vt:lpstr>
      <vt:lpstr>Отстранение от работы работника, не прошедшего в установленном порядке обязательный медицинский осмотр (обследование), а также обязательное психиатрическое освидетельствование </vt:lpstr>
      <vt:lpstr>Отстранение от работы при выявлении в соответствии  с медицинским заключением противопоказаний для выполнения  работником  работы, обусловленной трудовым договором </vt:lpstr>
      <vt:lpstr>Отстранение от работы в случае приостановления действия на срок до двух месяцев специального права работника, если это влечет за собой невозможность исполнения работником обязанностей по трудовому договору </vt:lpstr>
      <vt:lpstr>Отстранение от работы по требованию органов или должностных лиц </vt:lpstr>
      <vt:lpstr>Презентация PowerPoint</vt:lpstr>
    </vt:vector>
  </TitlesOfParts>
  <Company>wotk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Отстранение от работы</dc:title>
  <dc:creator>Елена Ю. Выдрина</dc:creator>
  <cp:lastModifiedBy>Елена</cp:lastModifiedBy>
  <cp:revision>22</cp:revision>
  <dcterms:created xsi:type="dcterms:W3CDTF">2013-12-09T13:05:31Z</dcterms:created>
  <dcterms:modified xsi:type="dcterms:W3CDTF">2025-03-12T16:21:26Z</dcterms:modified>
  <cp:contentStatus/>
</cp:coreProperties>
</file>